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256" r:id="rId3"/>
    <p:sldId id="263" r:id="rId5"/>
    <p:sldId id="264" r:id="rId6"/>
    <p:sldId id="265" r:id="rId7"/>
    <p:sldId id="261" r:id="rId8"/>
    <p:sldId id="260" r:id="rId9"/>
    <p:sldId id="270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23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tags" Target="../tags/tag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7.jpeg"/><Relationship Id="rId2" Type="http://schemas.openxmlformats.org/officeDocument/2006/relationships/tags" Target="../tags/tag5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.jpeg"/><Relationship Id="rId10" Type="http://schemas.openxmlformats.org/officeDocument/2006/relationships/tags" Target="../tags/tag10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jpeg"/><Relationship Id="rId6" Type="http://schemas.openxmlformats.org/officeDocument/2006/relationships/tags" Target="../tags/tag14.xml"/><Relationship Id="rId5" Type="http://schemas.openxmlformats.org/officeDocument/2006/relationships/image" Target="../media/image11.jpeg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5.png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jpeg"/><Relationship Id="rId6" Type="http://schemas.openxmlformats.org/officeDocument/2006/relationships/tags" Target="../tags/tag23.xml"/><Relationship Id="rId5" Type="http://schemas.openxmlformats.org/officeDocument/2006/relationships/image" Target="../media/image26.jpe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4.xml"/><Relationship Id="rId12" Type="http://schemas.openxmlformats.org/officeDocument/2006/relationships/image" Target="../media/image32.png"/><Relationship Id="rId11" Type="http://schemas.openxmlformats.org/officeDocument/2006/relationships/image" Target="../media/image31.png"/><Relationship Id="rId10" Type="http://schemas.openxmlformats.org/officeDocument/2006/relationships/image" Target="../media/image30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40485" y="2310765"/>
            <a:ext cx="9511030" cy="727710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effectLst/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2025</a:t>
            </a:r>
            <a:r>
              <a:rPr lang="zh-CN" altLang="en-US" sz="4000" b="1" dirty="0">
                <a:solidFill>
                  <a:srgbClr val="FF0000"/>
                </a:solidFill>
                <a:effectLst/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年</a:t>
            </a:r>
            <a:r>
              <a:rPr lang="en-US" altLang="zh-CN" sz="4000" b="1" dirty="0">
                <a:solidFill>
                  <a:srgbClr val="FF0000"/>
                </a:solidFill>
                <a:effectLst/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effectLst/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深圳园</a:t>
            </a:r>
            <a:r>
              <a:rPr lang="en-US" altLang="zh-CN" sz="4000" b="1" dirty="0">
                <a:solidFill>
                  <a:srgbClr val="FF0000"/>
                </a:solidFill>
                <a:effectLst/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·</a:t>
            </a:r>
            <a:r>
              <a:rPr lang="zh-CN" altLang="en-US" sz="4000" b="1" dirty="0">
                <a:solidFill>
                  <a:srgbClr val="FF0000"/>
                </a:solidFill>
                <a:effectLst/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和光书苑样板间包</a:t>
            </a:r>
            <a:r>
              <a:rPr lang="zh-CN" altLang="en-US" sz="4000" b="1" dirty="0">
                <a:solidFill>
                  <a:srgbClr val="FF0000"/>
                </a:solidFill>
                <a:effectLst/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</a:rPr>
              <a:t>装方案</a:t>
            </a:r>
            <a:endParaRPr lang="zh-CN" altLang="en-US" sz="4000" b="1" dirty="0">
              <a:solidFill>
                <a:srgbClr val="FF0000"/>
              </a:solidFill>
              <a:effectLst/>
              <a:latin typeface="PingFang SC Semibold" panose="020B0400000000000000" charset="-122"/>
              <a:ea typeface="PingFang SC Semibold" panose="020B0400000000000000" charset="-122"/>
              <a:cs typeface="PingFang SC Semibold" panose="020B04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46856" y="317882"/>
            <a:ext cx="11298288" cy="278020"/>
            <a:chOff x="311778" y="317882"/>
            <a:chExt cx="11298288" cy="278020"/>
          </a:xfrm>
        </p:grpSpPr>
        <p:sp>
          <p:nvSpPr>
            <p:cNvPr id="18" name="文本框 17"/>
            <p:cNvSpPr txBox="1"/>
            <p:nvPr>
              <p:custDataLst>
                <p:tags r:id="rId2"/>
              </p:custDataLst>
            </p:nvPr>
          </p:nvSpPr>
          <p:spPr>
            <a:xfrm>
              <a:off x="311778" y="317882"/>
              <a:ext cx="341757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和光书苑样板间户外台阶布置｜</a:t>
              </a:r>
              <a:r>
                <a:rPr lang="en-GB" altLang="zh-CN" sz="1200" b="0" i="0" u="none" strike="noStrike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nter"/>
                </a:rPr>
                <a:t> </a:t>
              </a:r>
              <a:r>
                <a:rPr lang="en-GB" altLang="zh-CN" sz="800" b="1" u="none" strike="noStrike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REFERENCE DIAGRAM</a:t>
              </a:r>
              <a:endParaRPr lang="en-GB" altLang="zh-CN" sz="800" b="1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9" name="直线连接符 9"/>
            <p:cNvCxnSpPr/>
            <p:nvPr>
              <p:custDataLst>
                <p:tags r:id="rId3"/>
              </p:custDataLst>
            </p:nvPr>
          </p:nvCxnSpPr>
          <p:spPr>
            <a:xfrm flipV="1">
              <a:off x="380144" y="594881"/>
              <a:ext cx="11229922" cy="10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 descr="282c9fbf5969cc6cee5eeb9f20613c6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2855" b="7226"/>
          <a:stretch>
            <a:fillRect/>
          </a:stretch>
        </p:blipFill>
        <p:spPr>
          <a:xfrm>
            <a:off x="120015" y="1210945"/>
            <a:ext cx="6985000" cy="51593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062085" y="6415405"/>
            <a:ext cx="887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示意图</a:t>
            </a:r>
            <a:endParaRPr lang="zh-CN" altLang="en-US"/>
          </a:p>
        </p:txBody>
      </p:sp>
      <p:pic>
        <p:nvPicPr>
          <p:cNvPr id="6" name="图片 5" descr="4b6734674f39811664a8b3d81cc84516"/>
          <p:cNvPicPr>
            <a:picLocks noChangeAspect="1"/>
          </p:cNvPicPr>
          <p:nvPr/>
        </p:nvPicPr>
        <p:blipFill>
          <a:blip r:embed="rId6"/>
          <a:srcRect l="12367" t="27414" r="13890" b="16999"/>
          <a:stretch>
            <a:fillRect/>
          </a:stretch>
        </p:blipFill>
        <p:spPr>
          <a:xfrm>
            <a:off x="7266940" y="1210945"/>
            <a:ext cx="4654550" cy="24917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2846" r="2674"/>
          <a:stretch>
            <a:fillRect/>
          </a:stretch>
        </p:blipFill>
        <p:spPr>
          <a:xfrm>
            <a:off x="9626600" y="3728085"/>
            <a:ext cx="2291715" cy="25603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2750" y="701675"/>
            <a:ext cx="109943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和光书苑样板间户外台阶整体刷油养护，错落布置亚克力立体字、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草皮青苔、大小芦苇及各种仿真绿植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rcRect l="6034" r="4023"/>
          <a:stretch>
            <a:fillRect/>
          </a:stretch>
        </p:blipFill>
        <p:spPr>
          <a:xfrm>
            <a:off x="7266940" y="3723005"/>
            <a:ext cx="2299970" cy="25698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f3d62821778dd26f97e32c42ba5c465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0015" r="31917"/>
          <a:stretch>
            <a:fillRect/>
          </a:stretch>
        </p:blipFill>
        <p:spPr>
          <a:xfrm>
            <a:off x="345440" y="1435100"/>
            <a:ext cx="6442710" cy="4766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46856" y="317882"/>
            <a:ext cx="11298288" cy="278020"/>
            <a:chOff x="311778" y="317882"/>
            <a:chExt cx="11298288" cy="278020"/>
          </a:xfrm>
        </p:grpSpPr>
        <p:sp>
          <p:nvSpPr>
            <p:cNvPr id="18" name="文本框 17"/>
            <p:cNvSpPr txBox="1"/>
            <p:nvPr>
              <p:custDataLst>
                <p:tags r:id="rId4"/>
              </p:custDataLst>
            </p:nvPr>
          </p:nvSpPr>
          <p:spPr>
            <a:xfrm>
              <a:off x="311778" y="317882"/>
              <a:ext cx="356997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和光书苑样板间户外休闲</a:t>
              </a: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区布置｜</a:t>
              </a:r>
              <a:r>
                <a:rPr lang="en-GB" altLang="zh-CN" sz="1200" b="0" i="0" u="none" strike="noStrike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nter"/>
                </a:rPr>
                <a:t> </a:t>
              </a:r>
              <a:r>
                <a:rPr lang="en-GB" altLang="zh-CN" sz="800" b="1" u="none" strike="noStrike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REFERENCE DIAGRAM</a:t>
              </a:r>
              <a:endParaRPr lang="en-GB" altLang="zh-CN" sz="800" b="1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9" name="直线连接符 9"/>
            <p:cNvCxnSpPr/>
            <p:nvPr>
              <p:custDataLst>
                <p:tags r:id="rId5"/>
              </p:custDataLst>
            </p:nvPr>
          </p:nvCxnSpPr>
          <p:spPr>
            <a:xfrm flipV="1">
              <a:off x="380144" y="594881"/>
              <a:ext cx="11229922" cy="10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632950" y="4726305"/>
            <a:ext cx="2174240" cy="1445260"/>
          </a:xfrm>
          <a:prstGeom prst="rect">
            <a:avLst/>
          </a:prstGeom>
        </p:spPr>
      </p:pic>
      <p:pic>
        <p:nvPicPr>
          <p:cNvPr id="3" name="图片 2" descr="dacd5ff8cfcaf3ffed5cb0ed93783451"/>
          <p:cNvPicPr>
            <a:picLocks noChangeAspect="1"/>
          </p:cNvPicPr>
          <p:nvPr/>
        </p:nvPicPr>
        <p:blipFill>
          <a:blip r:embed="rId8"/>
          <a:srcRect b="13491"/>
          <a:stretch>
            <a:fillRect/>
          </a:stretch>
        </p:blipFill>
        <p:spPr>
          <a:xfrm>
            <a:off x="6999605" y="4726305"/>
            <a:ext cx="2574290" cy="14478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9170035" y="6324600"/>
            <a:ext cx="887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示意图</a:t>
            </a:r>
            <a:endParaRPr lang="zh-CN" altLang="en-US"/>
          </a:p>
        </p:txBody>
      </p:sp>
      <p:pic>
        <p:nvPicPr>
          <p:cNvPr id="4" name="图片 3" descr="0b8b90fd19328ca099dfdcc981eec7b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11145" t="333"/>
          <a:stretch>
            <a:fillRect/>
          </a:stretch>
        </p:blipFill>
        <p:spPr>
          <a:xfrm>
            <a:off x="6999605" y="1435100"/>
            <a:ext cx="4967605" cy="31381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2750" y="701675"/>
            <a:ext cx="81216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和光书苑样板间户外休闲区布置藤编桌椅、定制花箱及仿真绿植装饰。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46856" y="317882"/>
            <a:ext cx="11298288" cy="278020"/>
            <a:chOff x="311778" y="317882"/>
            <a:chExt cx="11298288" cy="278020"/>
          </a:xfrm>
        </p:grpSpPr>
        <p:sp>
          <p:nvSpPr>
            <p:cNvPr id="18" name="文本框 17"/>
            <p:cNvSpPr txBox="1"/>
            <p:nvPr>
              <p:custDataLst>
                <p:tags r:id="rId2"/>
              </p:custDataLst>
            </p:nvPr>
          </p:nvSpPr>
          <p:spPr>
            <a:xfrm>
              <a:off x="311778" y="317882"/>
              <a:ext cx="388620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室内阳台花园布景 —— 18</a:t>
              </a:r>
              <a:r>
                <a:rPr kumimoji="1"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样板间｜</a:t>
              </a:r>
              <a:r>
                <a:rPr lang="en-GB" altLang="zh-CN" sz="1200" b="0" i="0" u="none" strike="noStrike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nter"/>
                </a:rPr>
                <a:t> </a:t>
              </a:r>
              <a:r>
                <a:rPr lang="en-GB" altLang="zh-CN" sz="800" b="1" u="none" strike="noStrike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REFERENCE DIAGRAM</a:t>
              </a:r>
              <a:endParaRPr lang="en-GB" altLang="zh-CN" sz="800" b="1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9" name="直线连接符 9"/>
            <p:cNvCxnSpPr/>
            <p:nvPr>
              <p:custDataLst>
                <p:tags r:id="rId3"/>
              </p:custDataLst>
            </p:nvPr>
          </p:nvCxnSpPr>
          <p:spPr>
            <a:xfrm flipV="1">
              <a:off x="380144" y="594881"/>
              <a:ext cx="11229922" cy="10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 descr="43b28d8c1c7d9cb894af08caaaceacf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5015" r="11896"/>
          <a:stretch>
            <a:fillRect/>
          </a:stretch>
        </p:blipFill>
        <p:spPr>
          <a:xfrm>
            <a:off x="107315" y="1341755"/>
            <a:ext cx="6234430" cy="367665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9928860" y="5767070"/>
            <a:ext cx="887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示意图</a:t>
            </a:r>
            <a:endParaRPr lang="zh-CN" altLang="en-US"/>
          </a:p>
        </p:txBody>
      </p:sp>
      <p:pic>
        <p:nvPicPr>
          <p:cNvPr id="7" name="图片 6" descr="8ed9984f88fa34e840cf001943b948d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6680" y="1339215"/>
            <a:ext cx="4912360" cy="3684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2760" y="675005"/>
            <a:ext cx="11252200" cy="6292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和光书苑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183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平样板间阳台布置藤编桌椅、流水小景、仿真绿植及青苔，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背景采用高温蒸煮处理的竹排，地面局部铺木地板，桌面摆些陶瓷小摆件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5f1fe1921da91e3cb7414c566c3f96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7935" y="5104130"/>
            <a:ext cx="1038860" cy="16459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690" y="5104130"/>
            <a:ext cx="2458720" cy="16738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65425" y="5104130"/>
            <a:ext cx="2191385" cy="16624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17920" y="5104130"/>
            <a:ext cx="1561465" cy="1644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90510" y="5104130"/>
            <a:ext cx="1667510" cy="16560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46856" y="317882"/>
            <a:ext cx="11298288" cy="278020"/>
            <a:chOff x="311778" y="317882"/>
            <a:chExt cx="11298288" cy="278020"/>
          </a:xfrm>
        </p:grpSpPr>
        <p:sp>
          <p:nvSpPr>
            <p:cNvPr id="21" name="文本框 20"/>
            <p:cNvSpPr txBox="1"/>
            <p:nvPr>
              <p:custDataLst>
                <p:tags r:id="rId2"/>
              </p:custDataLst>
            </p:nvPr>
          </p:nvSpPr>
          <p:spPr>
            <a:xfrm>
              <a:off x="311778" y="317882"/>
              <a:ext cx="388620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室内阳台花园布景 —— </a:t>
              </a:r>
              <a:r>
                <a:rPr kumimoji="1"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151</a:t>
              </a: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样板间｜</a:t>
              </a:r>
              <a:r>
                <a:rPr lang="en-GB" altLang="zh-CN" sz="1200" b="0" i="0" u="none" strike="noStrike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nter"/>
                </a:rPr>
                <a:t> </a:t>
              </a:r>
              <a:r>
                <a:rPr lang="en-GB" altLang="zh-CN" sz="800" b="1" u="none" strike="noStrike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REFERENCE DIAGRAM</a:t>
              </a:r>
              <a:endParaRPr lang="en-GB" altLang="zh-CN" sz="800" b="1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2" name="直线连接符 9"/>
            <p:cNvCxnSpPr/>
            <p:nvPr>
              <p:custDataLst>
                <p:tags r:id="rId3"/>
              </p:custDataLst>
            </p:nvPr>
          </p:nvCxnSpPr>
          <p:spPr>
            <a:xfrm flipV="1">
              <a:off x="380144" y="594881"/>
              <a:ext cx="11229922" cy="10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 descr="c5db79cef46d12ff05bf8624447a73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6638" r="22065"/>
          <a:stretch>
            <a:fillRect/>
          </a:stretch>
        </p:blipFill>
        <p:spPr>
          <a:xfrm>
            <a:off x="241935" y="1370330"/>
            <a:ext cx="5658485" cy="3420110"/>
          </a:xfrm>
          <a:prstGeom prst="rect">
            <a:avLst/>
          </a:prstGeom>
        </p:spPr>
      </p:pic>
      <p:pic>
        <p:nvPicPr>
          <p:cNvPr id="7" name="图片 6" descr="b083715fc4ff4713afb7b21fa917f699"/>
          <p:cNvPicPr>
            <a:picLocks noChangeAspect="1"/>
          </p:cNvPicPr>
          <p:nvPr/>
        </p:nvPicPr>
        <p:blipFill>
          <a:blip r:embed="rId6"/>
          <a:srcRect l="11442" t="21531" r="19677" b="21448"/>
          <a:stretch>
            <a:fillRect/>
          </a:stretch>
        </p:blipFill>
        <p:spPr>
          <a:xfrm>
            <a:off x="6184900" y="1380490"/>
            <a:ext cx="5471795" cy="34093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935" y="4876165"/>
            <a:ext cx="2148205" cy="18910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3195" y="701675"/>
            <a:ext cx="11762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和光书苑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151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样板间阳台布置落地实木书柜、休闲藤编桌椅、外国杂志、布艺沙发、抱枕、仿真绿植、金属花瓶桌摆及落地式琉璃花瓶，地面装局部木地板并铺混纺地毯，一侧安装金属护栏，护栏及阳台顶部位置悬挂花蓝、挂毯另加装饰灯增加氛围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58405" y="4911725"/>
            <a:ext cx="1872615" cy="18726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32300" y="4913630"/>
            <a:ext cx="1579245" cy="18389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80760" y="4917440"/>
            <a:ext cx="1426210" cy="18192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73565" y="4917440"/>
            <a:ext cx="1414780" cy="188658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11037570" y="5767070"/>
            <a:ext cx="887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示意图</a:t>
            </a:r>
            <a:endParaRPr lang="zh-CN" altLang="en-US" b="1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485390" y="4875530"/>
            <a:ext cx="1891665" cy="18878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46856" y="317882"/>
            <a:ext cx="11298288" cy="278020"/>
            <a:chOff x="311778" y="317882"/>
            <a:chExt cx="11298288" cy="278020"/>
          </a:xfrm>
        </p:grpSpPr>
        <p:sp>
          <p:nvSpPr>
            <p:cNvPr id="33" name="文本框 32"/>
            <p:cNvSpPr txBox="1"/>
            <p:nvPr>
              <p:custDataLst>
                <p:tags r:id="rId2"/>
              </p:custDataLst>
            </p:nvPr>
          </p:nvSpPr>
          <p:spPr>
            <a:xfrm>
              <a:off x="311778" y="317882"/>
              <a:ext cx="388620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室内阳台花园布景 —— 1</a:t>
              </a:r>
              <a:r>
                <a:rPr kumimoji="1"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39</a:t>
              </a:r>
              <a:r>
                <a:rPr kumimoji="1"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样板间｜</a:t>
              </a:r>
              <a:r>
                <a:rPr lang="en-GB" altLang="zh-CN" sz="1200" b="0" i="0" u="none" strike="noStrike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nter"/>
                </a:rPr>
                <a:t> </a:t>
              </a:r>
              <a:r>
                <a:rPr lang="en-GB" altLang="zh-CN" sz="800" b="1" u="none" strike="noStrike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REFERENCE DIAGRAM</a:t>
              </a:r>
              <a:endParaRPr lang="en-GB" altLang="zh-CN" sz="800" b="1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4" name="直线连接符 9"/>
            <p:cNvCxnSpPr/>
            <p:nvPr>
              <p:custDataLst>
                <p:tags r:id="rId3"/>
              </p:custDataLst>
            </p:nvPr>
          </p:nvCxnSpPr>
          <p:spPr>
            <a:xfrm flipV="1">
              <a:off x="380144" y="594881"/>
              <a:ext cx="11229922" cy="10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80d42f3bccda6b18446ffaf443d617dc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6858" r="2488"/>
          <a:stretch>
            <a:fillRect/>
          </a:stretch>
        </p:blipFill>
        <p:spPr>
          <a:xfrm>
            <a:off x="151130" y="1360805"/>
            <a:ext cx="6155690" cy="3288030"/>
          </a:xfrm>
          <a:prstGeom prst="rect">
            <a:avLst/>
          </a:prstGeom>
        </p:spPr>
      </p:pic>
      <p:pic>
        <p:nvPicPr>
          <p:cNvPr id="21" name="图片 20" descr="8ee9281b7ae27b7f1d2097b18deead6a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22334" t="11151" r="23362"/>
          <a:stretch>
            <a:fillRect/>
          </a:stretch>
        </p:blipFill>
        <p:spPr>
          <a:xfrm>
            <a:off x="6423025" y="1334135"/>
            <a:ext cx="2658745" cy="32613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97975" y="1334135"/>
            <a:ext cx="2620645" cy="3261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1130" y="4787900"/>
            <a:ext cx="2841625" cy="1863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81655" y="4787900"/>
            <a:ext cx="2055495" cy="18738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26050" y="4787900"/>
            <a:ext cx="1513205" cy="18662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28155" y="4787900"/>
            <a:ext cx="2521585" cy="184467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10263505" y="5678170"/>
            <a:ext cx="8877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示意图</a:t>
            </a:r>
            <a:endParaRPr lang="zh-CN" altLang="en-US" b="1"/>
          </a:p>
        </p:txBody>
      </p:sp>
      <p:sp>
        <p:nvSpPr>
          <p:cNvPr id="9" name="文本框 8"/>
          <p:cNvSpPr txBox="1"/>
          <p:nvPr/>
        </p:nvSpPr>
        <p:spPr>
          <a:xfrm>
            <a:off x="163195" y="701675"/>
            <a:ext cx="11762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和光书苑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139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平样板间阳台布置落地实木书柜、休闲藤编桌椅、仿真书、非洲鼓、金属摆件、桌具及仿真绿植，地面局部铺地毯。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62175" y="789305"/>
            <a:ext cx="81324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PingFang SC" panose="020B0400000000000000" charset="-122"/>
                <a:ea typeface="PingFang SC" panose="020B0400000000000000" charset="-122"/>
                <a:cs typeface="PingFang SC" panose="020B0400000000000000" charset="-122"/>
                <a:sym typeface="+mn-ea"/>
              </a:rPr>
              <a:t>深圳园</a:t>
            </a:r>
            <a:r>
              <a:rPr lang="en-US" altLang="zh-CN" sz="2800">
                <a:latin typeface="PingFang SC" panose="020B0400000000000000" charset="-122"/>
                <a:ea typeface="PingFang SC" panose="020B0400000000000000" charset="-122"/>
                <a:cs typeface="PingFang SC" panose="020B0400000000000000" charset="-122"/>
                <a:sym typeface="+mn-ea"/>
              </a:rPr>
              <a:t>·</a:t>
            </a:r>
            <a:r>
              <a:rPr lang="zh-CN" altLang="en-US" sz="2800">
                <a:latin typeface="PingFang SC" panose="020B0400000000000000" charset="-122"/>
                <a:ea typeface="PingFang SC" panose="020B0400000000000000" charset="-122"/>
                <a:cs typeface="PingFang SC" panose="020B0400000000000000" charset="-122"/>
                <a:sym typeface="+mn-ea"/>
              </a:rPr>
              <a:t>和光书苑样板间包装</a:t>
            </a:r>
            <a:r>
              <a:rPr lang="zh-CN" altLang="en-US" sz="2800">
                <a:latin typeface="PingFang SC" panose="020B0400000000000000" charset="-122"/>
                <a:ea typeface="PingFang SC" panose="020B0400000000000000" charset="-122"/>
                <a:cs typeface="PingFang SC" panose="020B0400000000000000" charset="-122"/>
                <a:sym typeface="+mn-ea"/>
              </a:rPr>
              <a:t>方案材料</a:t>
            </a:r>
            <a:endParaRPr lang="zh-CN" altLang="en-US" sz="2800">
              <a:latin typeface="PingFang SC" panose="020B0400000000000000" charset="-122"/>
              <a:ea typeface="PingFang SC" panose="020B0400000000000000" charset="-122"/>
              <a:cs typeface="PingFang SC" panose="020B0400000000000000" charset="-122"/>
              <a:sym typeface="+mn-ea"/>
            </a:endParaRPr>
          </a:p>
          <a:p>
            <a:pPr algn="ctr"/>
            <a:endParaRPr lang="zh-CN" altLang="en-US" sz="1000"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  <a:sym typeface="+mn-ea"/>
            </a:endParaRPr>
          </a:p>
          <a:p>
            <a:pPr algn="ctr"/>
            <a:r>
              <a:rPr lang="zh-CN" altLang="en-US" sz="1000">
                <a:latin typeface="PingFang SC" panose="020B0400000000000000" charset="-122"/>
                <a:ea typeface="PingFang SC" panose="020B0400000000000000" charset="-122"/>
                <a:cs typeface="PingFang SC Semibold" panose="020B0400000000000000" charset="-122"/>
                <a:sym typeface="+mn-ea"/>
              </a:rPr>
              <a:t>Material list for atmosphere decoration</a:t>
            </a:r>
            <a:endParaRPr lang="zh-CN" altLang="en-US" sz="1000">
              <a:latin typeface="PingFang SC" panose="020B0400000000000000" charset="-122"/>
              <a:ea typeface="PingFang SC" panose="020B0400000000000000" charset="-122"/>
              <a:cs typeface="PingFang SC Semibold" panose="020B04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642235" y="3005455"/>
            <a:ext cx="2245995" cy="2317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400" b="1">
                <a:latin typeface="PingFang SC Semibold" panose="020B0400000000000000" charset="-122"/>
                <a:ea typeface="PingFang SC Semibold" panose="020B0400000000000000" charset="-122"/>
                <a:sym typeface="+mn-ea"/>
              </a:rPr>
              <a:t>户外休闲区</a:t>
            </a:r>
            <a:endParaRPr lang="zh-CN" altLang="en-US" sz="1400" b="1">
              <a:latin typeface="PingFang SC Semibold" panose="020B0400000000000000" charset="-122"/>
              <a:ea typeface="PingFang SC Semibold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桌椅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（</a:t>
            </a: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专业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户外编织藤</a:t>
            </a: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椅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）</a:t>
            </a:r>
            <a:endParaRPr 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不锈钢花箱（加动光书苑logo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）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高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仿真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植物（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过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胶处理,耐高温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）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5175885" y="2312670"/>
            <a:ext cx="2505075" cy="3009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16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2.</a:t>
            </a:r>
            <a:r>
              <a:rPr lang="zh-CN" altLang="en-US" sz="16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样板间室内花园布景</a:t>
            </a:r>
            <a:endParaRPr lang="zh-CN" altLang="en-US" sz="1600" b="1">
              <a:latin typeface="PingFang SC Semibold" panose="020B0400000000000000" charset="-122"/>
              <a:ea typeface="PingFang SC Semibold" panose="020B0400000000000000" charset="-122"/>
            </a:endParaRPr>
          </a:p>
          <a:p>
            <a:pPr>
              <a:lnSpc>
                <a:spcPct val="150000"/>
              </a:lnSpc>
            </a:pP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9637395" y="2910840"/>
            <a:ext cx="2104390" cy="1388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1400" b="1">
                <a:latin typeface="PingFang SC Semibold" panose="020B0400000000000000" charset="-122"/>
                <a:ea typeface="PingFang SC Semibold" panose="020B0400000000000000" charset="-122"/>
                <a:sym typeface="+mn-ea"/>
              </a:rPr>
              <a:t>c.139</a:t>
            </a:r>
            <a:r>
              <a:rPr lang="zh-CN" altLang="en-US" sz="1400" b="1">
                <a:latin typeface="PingFang SC Semibold" panose="020B0400000000000000" charset="-122"/>
                <a:ea typeface="PingFang SC Semibold" panose="020B0400000000000000" charset="-122"/>
                <a:sym typeface="+mn-ea"/>
              </a:rPr>
              <a:t>样板间</a:t>
            </a:r>
            <a:endParaRPr lang="zh-CN" altLang="en-US" sz="1400" b="1">
              <a:latin typeface="PingFang SC Semibold" panose="020B0400000000000000" charset="-122"/>
              <a:ea typeface="PingFang SC Semibold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立式书柜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（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假书若干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）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休闲座椅茶几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地毯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高仿植物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（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非洲鼓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）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装饰品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 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茶具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等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5175885" y="2910840"/>
            <a:ext cx="2104390" cy="1388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1400" b="1">
                <a:latin typeface="PingFang SC Semibold" panose="020B0400000000000000" charset="-122"/>
                <a:ea typeface="PingFang SC Semibold" panose="020B0400000000000000" charset="-122"/>
                <a:sym typeface="+mn-ea"/>
              </a:rPr>
              <a:t>183</a:t>
            </a:r>
            <a:r>
              <a:rPr lang="zh-CN" altLang="en-US" sz="1400" b="1">
                <a:latin typeface="PingFang SC Semibold" panose="020B0400000000000000" charset="-122"/>
                <a:ea typeface="PingFang SC Semibold" panose="020B0400000000000000" charset="-122"/>
                <a:sym typeface="+mn-ea"/>
              </a:rPr>
              <a:t>样板间</a:t>
            </a:r>
            <a:endParaRPr lang="zh-CN" altLang="en-US" sz="1400" b="1">
              <a:latin typeface="PingFang SC Semibold" panose="020B0400000000000000" charset="-122"/>
              <a:ea typeface="PingFang SC Semibold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背景采用高温蒸煮处理竹排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休闲藤椅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，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搭配茶桌及器皿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石材流水小景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实木木地板铺奖 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（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分块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插接式)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仿真绿植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地景处理永生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青苔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背景竹排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地板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装饰物品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7406640" y="2910840"/>
            <a:ext cx="2104390" cy="1388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1400" b="1">
                <a:latin typeface="PingFang SC Semibold" panose="020B0400000000000000" charset="-122"/>
                <a:ea typeface="PingFang SC Semibold" panose="020B0400000000000000" charset="-122"/>
                <a:sym typeface="+mn-ea"/>
              </a:rPr>
              <a:t>151</a:t>
            </a:r>
            <a:r>
              <a:rPr lang="zh-CN" altLang="en-US" sz="1400" b="1">
                <a:latin typeface="PingFang SC Semibold" panose="020B0400000000000000" charset="-122"/>
                <a:ea typeface="PingFang SC Semibold" panose="020B0400000000000000" charset="-122"/>
                <a:sym typeface="+mn-ea"/>
              </a:rPr>
              <a:t>样板间</a:t>
            </a:r>
            <a:endParaRPr lang="zh-CN" altLang="en-US" sz="1400" b="1">
              <a:latin typeface="PingFang SC Semibold" panose="020B0400000000000000" charset="-122"/>
              <a:ea typeface="PingFang SC Semibold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矮书柜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 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西式古典花瓶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 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实木拼接地板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+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国外杂志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 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相框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+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毛毯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（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波西米亚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）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户外藤椅茶桌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 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米色地毯抱枕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落地式花瓶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 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仿</a:t>
            </a: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</a:rPr>
              <a:t>真绿植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金属花瓶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</a:rPr>
              <a:t>+</a:t>
            </a: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花篮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</a:rPr>
              <a:t>护栏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537845" y="3005455"/>
            <a:ext cx="2104390" cy="31794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1200" b="1">
                <a:latin typeface="PingFang SC Semibold" panose="020B0400000000000000" charset="-122"/>
                <a:ea typeface="PingFang SC Semibold" panose="020B0400000000000000" charset="-122"/>
                <a:sym typeface="+mn-ea"/>
              </a:rPr>
              <a:t>台阶处造景</a:t>
            </a:r>
            <a:endParaRPr lang="zh-CN" altLang="en-US" sz="1200" b="1">
              <a:latin typeface="PingFang SC Semibold" panose="020B0400000000000000" charset="-122"/>
              <a:ea typeface="PingFang SC Semibold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雕刻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立体字</a:t>
            </a:r>
            <a:r>
              <a:rPr 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（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为</a:t>
            </a: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亚克力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发光及</a:t>
            </a: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金属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拉丝包边处理</a:t>
            </a:r>
            <a:r>
              <a:rPr 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）</a:t>
            </a:r>
            <a:endParaRPr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高纺</a:t>
            </a: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真绿植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（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过胶处理</a:t>
            </a:r>
            <a:r>
              <a:rPr 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，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户外主用材质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）</a:t>
            </a:r>
            <a:endParaRPr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高仿</a:t>
            </a: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青苔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（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加厚</a:t>
            </a:r>
            <a:r>
              <a:rPr 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、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加立体自然</a:t>
            </a: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植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毛)</a:t>
            </a:r>
            <a:endParaRPr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底部</a:t>
            </a: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苯</a:t>
            </a:r>
            <a:r>
              <a:rPr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板地形</a:t>
            </a:r>
            <a:r>
              <a:rPr 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加固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 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大中小芦苇仿真绿植</a:t>
            </a: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各类小植物若干</a:t>
            </a:r>
            <a:endParaRPr lang="zh-CN" altLang="en-US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草皮青苔</a:t>
            </a:r>
            <a:r>
              <a:rPr lang="en-US" altLang="zh-CN" sz="1200">
                <a:latin typeface="PingFang SC Regular" panose="020B0400000000000000" charset="-122"/>
                <a:ea typeface="PingFang SC Regular" panose="020B0400000000000000" charset="-122"/>
                <a:sym typeface="+mn-ea"/>
              </a:rPr>
              <a:t> </a:t>
            </a:r>
            <a:endParaRPr 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sz="1200">
              <a:latin typeface="PingFang SC Regular" panose="020B0400000000000000" charset="-122"/>
              <a:ea typeface="PingFang SC Regular" panose="020B04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454660" y="2312670"/>
            <a:ext cx="2104390" cy="636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16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1.</a:t>
            </a:r>
            <a:r>
              <a:rPr lang="zh-CN" altLang="en-US" sz="1600" b="1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+mn-ea"/>
              </a:rPr>
              <a:t>样板间户外布置</a:t>
            </a:r>
            <a:endParaRPr lang="zh-CN" altLang="en-US" sz="1600" b="1">
              <a:latin typeface="PingFang SC Semibold" panose="020B0400000000000000" charset="-122"/>
              <a:ea typeface="PingFang SC Semibold" panose="020B0400000000000000" charset="-122"/>
            </a:endParaRPr>
          </a:p>
          <a:p>
            <a:pPr>
              <a:lnSpc>
                <a:spcPct val="150000"/>
              </a:lnSpc>
            </a:pPr>
            <a:endParaRPr lang="en-US" altLang="zh-CN" sz="1200">
              <a:latin typeface="PingFang SC Regular" panose="020B0400000000000000" charset="-122"/>
              <a:ea typeface="PingFang SC Regular" panose="020B0400000000000000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946</Words>
  <Application>WPS 演示</Application>
  <PresentationFormat>宽屏</PresentationFormat>
  <Paragraphs>87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PingFang SC Semibold</vt:lpstr>
      <vt:lpstr>微软雅黑</vt:lpstr>
      <vt:lpstr>Inter</vt:lpstr>
      <vt:lpstr>Segoe Print</vt:lpstr>
      <vt:lpstr>微软雅黑 Light</vt:lpstr>
      <vt:lpstr>PingFang SC</vt:lpstr>
      <vt:lpstr>PingFang SC Regular</vt:lpstr>
      <vt:lpstr>Arial Unicode MS</vt:lpstr>
      <vt:lpstr>Calibri</vt:lpstr>
      <vt:lpstr>WPS</vt:lpstr>
      <vt:lpstr>2025年 深圳园·和光书苑样板间包装方案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婷</cp:lastModifiedBy>
  <cp:revision>26</cp:revision>
  <dcterms:created xsi:type="dcterms:W3CDTF">2025-07-03T11:24:00Z</dcterms:created>
  <dcterms:modified xsi:type="dcterms:W3CDTF">2025-07-07T06:04:38Z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6688E18479F1428BA4A58F7296BDAADC_13</vt:lpwstr>
  </property>
</Properties>
</file>