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258" r:id="rId5"/>
    <p:sldId id="256" r:id="rId6"/>
    <p:sldId id="257" r:id="rId7"/>
    <p:sldId id="267" r:id="rId8"/>
    <p:sldId id="259" r:id="rId9"/>
    <p:sldId id="260" r:id="rId10"/>
    <p:sldId id="261" r:id="rId11"/>
    <p:sldId id="262" r:id="rId12"/>
    <p:sldId id="264" r:id="rId13"/>
    <p:sldId id="265" r:id="rId14"/>
    <p:sldId id="266" r:id="rId15"/>
    <p:sldId id="26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2" autoAdjust="0"/>
    <p:restoredTop sz="94660"/>
  </p:normalViewPr>
  <p:slideViewPr>
    <p:cSldViewPr snapToGrid="0">
      <p:cViewPr varScale="1">
        <p:scale>
          <a:sx n="60" d="100"/>
          <a:sy n="60" d="100"/>
        </p:scale>
        <p:origin x="8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206F2-0D0F-44E9-A120-602F681D1B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F5223D-1459-47B8-A443-72BBE746AC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5195D-DC7E-4479-A836-60C02BC2BE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1CCFF-8306-4F3F-B985-3087F769E6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image" Target="../media/image2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29.png"/><Relationship Id="rId7" Type="http://schemas.openxmlformats.org/officeDocument/2006/relationships/image" Target="../media/image28.jpe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tags" Target="../tags/tag4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81732" y="2659559"/>
            <a:ext cx="8228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和光书苑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1#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工艺样板间展示优化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6097" y="0"/>
            <a:ext cx="8888818" cy="6845857"/>
            <a:chOff x="3226097" y="0"/>
            <a:chExt cx="8888818" cy="68458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63" b="12093"/>
            <a:stretch>
              <a:fillRect/>
            </a:stretch>
          </p:blipFill>
          <p:spPr>
            <a:xfrm>
              <a:off x="3226097" y="0"/>
              <a:ext cx="8888818" cy="68458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658758" y="2514613"/>
              <a:ext cx="737719" cy="338554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⑦防水工艺做法展示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0800000">
              <a:off x="6635061" y="3054349"/>
              <a:ext cx="356287" cy="8558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10800000">
              <a:off x="6635060" y="2868034"/>
              <a:ext cx="64189" cy="18631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0800000">
              <a:off x="6927159" y="2868035"/>
              <a:ext cx="64189" cy="18631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箭头连接符 25"/>
            <p:cNvCxnSpPr/>
            <p:nvPr/>
          </p:nvCxnSpPr>
          <p:spPr>
            <a:xfrm flipV="1">
              <a:off x="6813204" y="2897964"/>
              <a:ext cx="0" cy="1563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⑦  地暖做法展示（在原基础上优化）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4412" y="3540514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实景现状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23" y="1890191"/>
            <a:ext cx="2583782" cy="170415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60"/>
          <a:stretch>
            <a:fillRect/>
          </a:stretch>
        </p:blipFill>
        <p:spPr>
          <a:xfrm>
            <a:off x="796522" y="4099118"/>
            <a:ext cx="1196032" cy="177512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413" y="4099118"/>
            <a:ext cx="2663763" cy="1775127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矩形 37"/>
          <p:cNvSpPr/>
          <p:nvPr/>
        </p:nvSpPr>
        <p:spPr>
          <a:xfrm>
            <a:off x="1324631" y="6036343"/>
            <a:ext cx="323049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参考示意：</a:t>
            </a:r>
            <a:r>
              <a:rPr lang="zh-CN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防水材料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  <a:r>
              <a:rPr lang="zh-CN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防水工艺、防渗漏等级，细部做法展示。</a:t>
            </a:r>
            <a:endParaRPr lang="zh-CN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箭头: 右 38"/>
          <p:cNvSpPr/>
          <p:nvPr/>
        </p:nvSpPr>
        <p:spPr>
          <a:xfrm rot="5400000">
            <a:off x="2602894" y="3838853"/>
            <a:ext cx="361735" cy="3122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716" y="1898526"/>
            <a:ext cx="1277615" cy="1704153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8"/>
            </p:custDataLst>
          </p:nvPr>
        </p:nvGraphicFramePr>
        <p:xfrm>
          <a:off x="960120" y="5543550"/>
          <a:ext cx="10470515" cy="1015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545"/>
                <a:gridCol w="1033145"/>
                <a:gridCol w="2921635"/>
                <a:gridCol w="1358900"/>
                <a:gridCol w="681355"/>
                <a:gridCol w="1214755"/>
                <a:gridCol w="1440180"/>
              </a:tblGrid>
              <a:tr h="3575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8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防水工艺保护玻璃罩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钢化玻璃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不锈钢包边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8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防水工艺样板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成品采购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63" b="12093"/>
          <a:stretch>
            <a:fillRect/>
          </a:stretch>
        </p:blipFill>
        <p:spPr>
          <a:xfrm>
            <a:off x="3226097" y="0"/>
            <a:ext cx="8888818" cy="6845857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⑧  防水质量展示（实景模拟）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6046144" y="2576443"/>
            <a:ext cx="573248" cy="56349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75900" y="2613956"/>
            <a:ext cx="682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⑧防水质量展示</a:t>
            </a:r>
            <a:endParaRPr lang="en-US" altLang="zh-CN" sz="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养鱼</a:t>
            </a:r>
            <a:endParaRPr lang="en-US" altLang="zh-CN" sz="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展示防水</a:t>
            </a:r>
            <a:endParaRPr lang="zh-CN" altLang="en-US" sz="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1" y="2181595"/>
            <a:ext cx="4338966" cy="268602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79564" y="5025939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参考示意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卫生间内以养鱼场景展示防水质量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605790" y="5614670"/>
          <a:ext cx="1134237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0995"/>
                <a:gridCol w="1706245"/>
                <a:gridCol w="3326765"/>
                <a:gridCol w="1084580"/>
                <a:gridCol w="737870"/>
                <a:gridCol w="1315720"/>
                <a:gridCol w="1560195"/>
              </a:tblGrid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挡水条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观赏鱼、绿植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⑨  其他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细节提升项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75005" y="1867535"/>
            <a:ext cx="29762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地面加铺地毯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131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提示牌进行系统优化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增加中央空调孔位提示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增加墙体护角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"/>
          <a:stretch>
            <a:fillRect/>
          </a:stretch>
        </p:blipFill>
        <p:spPr>
          <a:xfrm>
            <a:off x="9141880" y="3919908"/>
            <a:ext cx="1363683" cy="22609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0" t="7284" r="16765"/>
          <a:stretch>
            <a:fillRect/>
          </a:stretch>
        </p:blipFill>
        <p:spPr>
          <a:xfrm>
            <a:off x="5857027" y="1104247"/>
            <a:ext cx="2601001" cy="23562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873403" y="3499368"/>
            <a:ext cx="2657242" cy="261567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地面地毯参考示意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71300" y="6186016"/>
            <a:ext cx="2657242" cy="261567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墙体护角示意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00697" y="6209733"/>
            <a:ext cx="2657242" cy="261567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中央空调孔位提示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rcRect b="38671"/>
          <a:stretch>
            <a:fillRect/>
          </a:stretch>
        </p:blipFill>
        <p:spPr>
          <a:xfrm>
            <a:off x="5857027" y="3847178"/>
            <a:ext cx="2495784" cy="2260958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900522" y="1104247"/>
            <a:ext cx="1631502" cy="2395121"/>
            <a:chOff x="6386637" y="1306677"/>
            <a:chExt cx="1798359" cy="264007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6637" y="1306677"/>
              <a:ext cx="1783696" cy="98623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83" r="10456" b="19627"/>
            <a:stretch>
              <a:fillRect/>
            </a:stretch>
          </p:blipFill>
          <p:spPr>
            <a:xfrm>
              <a:off x="6386638" y="2357331"/>
              <a:ext cx="1783696" cy="71437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386637" y="3115253"/>
              <a:ext cx="1798359" cy="831499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8269470" y="3499368"/>
            <a:ext cx="2657242" cy="261567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亚克力标识牌示意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9"/>
            </p:custDataLst>
          </p:nvPr>
        </p:nvGraphicFramePr>
        <p:xfrm>
          <a:off x="698500" y="4594860"/>
          <a:ext cx="1134237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0995"/>
                <a:gridCol w="1706245"/>
                <a:gridCol w="3326765"/>
                <a:gridCol w="1084580"/>
                <a:gridCol w="737870"/>
                <a:gridCol w="1315720"/>
                <a:gridCol w="1560195"/>
              </a:tblGrid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写字楼地毯</a:t>
                      </a: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款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单块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25*100cm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PVC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底，尼龙表面，阻燃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写字楼地毯</a:t>
                      </a: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B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款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底丙纶面层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提示牌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根据设计稿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亚克力背喷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空调孔洞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根据设计稿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亚克力背喷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护角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10*100cm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亚克力背喷，竖向对折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96545" y="262890"/>
          <a:ext cx="11736705" cy="6440170"/>
        </p:xfrm>
        <a:graphic>
          <a:graphicData uri="http://schemas.openxmlformats.org/drawingml/2006/table">
            <a:tbl>
              <a:tblPr/>
              <a:tblGrid>
                <a:gridCol w="658495"/>
                <a:gridCol w="1540510"/>
                <a:gridCol w="1614805"/>
                <a:gridCol w="1210310"/>
                <a:gridCol w="2511425"/>
                <a:gridCol w="1771015"/>
                <a:gridCol w="658495"/>
                <a:gridCol w="890270"/>
                <a:gridCol w="881380"/>
              </a:tblGrid>
              <a:tr h="376555">
                <a:tc gridSpan="9">
                  <a:txBody>
                    <a:bodyPr/>
                    <a:p>
                      <a:pPr algn="ctr" fontAlgn="ctr"/>
                      <a:r>
                        <a:rPr lang="zh-CN" altLang="en-US" sz="20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升级清单</a:t>
                      </a:r>
                      <a:endParaRPr lang="zh-CN" altLang="en-US" sz="20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40665"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对应编号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分项说明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价格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935">
                <a:tc rowSpan="3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入口形象墙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1.72*2.9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底层处理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龙骨、欧松板、石膏板、墙布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30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发光字、灯箱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亚克力、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据设计稿统计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30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定时开关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成品采购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300">
                <a:tc rowSpan="3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主要工艺工法展示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3.4*2.6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底层处理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龙骨、欧松板、石膏板、墙布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8.84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814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发光字、橱窗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亚克力、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灯、精工不锈钢橱窗、钢化玻璃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据设计稿统计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6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定时开关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成品采购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5765"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新增鱼缸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1.2*0.45*1.5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厂供窗扇，定做玻璃及柜体、配备净化器、循环泵、微景观、观赏鱼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7660">
                <a:tc rowSpan="2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卖点立牌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0.28*0.32*1.3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米（左）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香槟金色不锈钢支架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彩色打印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57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0.5*1.6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米（右）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钢化玻璃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支架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935"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智能触控屏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寸（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164*92cm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触控屏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+32G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内存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安卓系统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030">
                <a:tc rowSpan="2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防水工艺保护玻璃罩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钢化玻璃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不锈钢包边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30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防水工艺样板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成品采购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935">
                <a:tc rowSpan="2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挡水条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钢化玻璃、硅胶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灯带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条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03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观赏鱼、绿植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成品采购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3205">
                <a:tc rowSpan="5"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写字楼地毯</a:t>
                      </a:r>
                      <a:r>
                        <a:rPr lang="en-US" altLang="zh-CN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单块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25*100cm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PVC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底，尼龙表面，阻燃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级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30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写字楼地毯</a:t>
                      </a:r>
                      <a:r>
                        <a:rPr lang="en-US" altLang="zh-CN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l" fontAlgn="ctr"/>
                      <a:endParaRPr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底丙纶面层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30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提示牌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根据设计稿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亚克力背喷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（据实际数量核算）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03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空调孔洞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根据设计稿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亚克力背喷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（据实际数量核算）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193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护角</a:t>
                      </a:r>
                      <a:endParaRPr lang="zh-CN" altLang="en-US" sz="1200" b="1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10*100cm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亚克力背喷，竖向对折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830">
                <a:tc gridSpan="2"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其他费用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安装、人工、辅料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290">
                <a:tc gridSpan="2"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税费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税率</a:t>
                      </a:r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增值税专用发票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0195">
                <a:tc gridSpan="2"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p>
                      <a:pPr algn="ctr" fontAlgn="ctr"/>
                      <a:endParaRPr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endParaRPr lang="en-US" altLang="zh-CN" sz="12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937" marR="7937" marT="793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226097" y="0"/>
            <a:ext cx="8888818" cy="6845857"/>
            <a:chOff x="3226097" y="0"/>
            <a:chExt cx="8888818" cy="68458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63" b="12093"/>
            <a:stretch>
              <a:fillRect/>
            </a:stretch>
          </p:blipFill>
          <p:spPr>
            <a:xfrm>
              <a:off x="3226097" y="0"/>
              <a:ext cx="8888818" cy="684585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491220" y="3759200"/>
              <a:ext cx="599440" cy="5080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5400000">
              <a:off x="7929880" y="4371340"/>
              <a:ext cx="1178560" cy="558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5400000">
              <a:off x="7804701" y="2862404"/>
              <a:ext cx="894080" cy="7112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81791" y="2857837"/>
              <a:ext cx="619032" cy="461665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⑤</a:t>
              </a:r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BIM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（墙面）</a:t>
              </a:r>
              <a:endPara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01443" y="3580361"/>
              <a:ext cx="1170513" cy="830997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②工法展示墙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外墙构造做法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内墙构造做法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入户门及门锁展示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系统窗展示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材料展示区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596422" y="4770797"/>
              <a:ext cx="148167" cy="148167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76136" y="4637185"/>
              <a:ext cx="7185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③窗内养鱼场景展示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（屋内摆放展示不用上墙）</a:t>
              </a:r>
              <a:endParaRPr lang="zh-CN" altLang="en-US" sz="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连接符: 肘形 17"/>
            <p:cNvCxnSpPr>
              <a:endCxn id="9" idx="0"/>
            </p:cNvCxnSpPr>
            <p:nvPr/>
          </p:nvCxnSpPr>
          <p:spPr>
            <a:xfrm rot="10800000" flipV="1">
              <a:off x="7891307" y="2749067"/>
              <a:ext cx="286782" cy="108770"/>
            </a:xfrm>
            <a:prstGeom prst="bentConnector2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连接符: 肘形 20"/>
            <p:cNvCxnSpPr/>
            <p:nvPr/>
          </p:nvCxnSpPr>
          <p:spPr>
            <a:xfrm rot="16200000" flipV="1">
              <a:off x="8154310" y="4401738"/>
              <a:ext cx="342900" cy="330919"/>
            </a:xfrm>
            <a:prstGeom prst="bentConnector3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6658758" y="2514613"/>
              <a:ext cx="737719" cy="338554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⑦防水工艺做法展示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0800000">
              <a:off x="6635061" y="3054349"/>
              <a:ext cx="356287" cy="8558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10800000">
              <a:off x="6635060" y="2868034"/>
              <a:ext cx="64189" cy="18631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10800000">
              <a:off x="6927159" y="2868035"/>
              <a:ext cx="64189" cy="18631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箭头连接符 26"/>
            <p:cNvCxnSpPr/>
            <p:nvPr/>
          </p:nvCxnSpPr>
          <p:spPr>
            <a:xfrm flipV="1">
              <a:off x="6813204" y="2897964"/>
              <a:ext cx="0" cy="1563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5975900" y="2613956"/>
              <a:ext cx="6825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⑧防水质量展示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养鱼</a:t>
              </a:r>
              <a:endParaRPr lang="en-US" altLang="zh-CN" sz="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展示防水</a:t>
              </a:r>
              <a:endParaRPr lang="zh-CN" altLang="en-US" sz="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46144" y="2576443"/>
              <a:ext cx="573248" cy="563492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519159" y="3517453"/>
              <a:ext cx="902421" cy="215444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①入口形象墙</a:t>
              </a:r>
              <a:endPara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103493" y="5260058"/>
              <a:ext cx="985858" cy="215444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④阳台尺寸展示</a:t>
              </a:r>
              <a:endPara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052693" y="2880546"/>
              <a:ext cx="492929" cy="338554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⑥地暖做法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857" y="1403221"/>
            <a:ext cx="3754331" cy="433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  入口形象墙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circleNumDbPlain" startAt="2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工法展示墙：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外墙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内墙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入户门及门锁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  窗内养鱼场景展示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  阳台尺寸展示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  地暖做法展示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⑦  防水工艺做法展示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⑧  防水质量展示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⑨  其他细节提升项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5800" y="0"/>
            <a:ext cx="8888730" cy="6845300"/>
            <a:chOff x="5080" y="0"/>
            <a:chExt cx="13998" cy="1078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63" b="12093"/>
            <a:stretch>
              <a:fillRect/>
            </a:stretch>
          </p:blipFill>
          <p:spPr>
            <a:xfrm>
              <a:off x="5080" y="0"/>
              <a:ext cx="13998" cy="10781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13372" y="5920"/>
              <a:ext cx="944" cy="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3416" y="5539"/>
              <a:ext cx="1421" cy="339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①入口形象墙</a:t>
              </a:r>
              <a:endPara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22857" y="1154936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  入口形象墙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37208" y="1680550"/>
            <a:ext cx="2969504" cy="3483808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837208" y="5231770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入口形象墙参考示意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graphicFrame>
        <p:nvGraphicFramePr>
          <p:cNvPr id="3" name="表格 2"/>
          <p:cNvGraphicFramePr/>
          <p:nvPr>
            <p:custDataLst>
              <p:tags r:id="rId5"/>
            </p:custDataLst>
          </p:nvPr>
        </p:nvGraphicFramePr>
        <p:xfrm>
          <a:off x="836930" y="5112385"/>
          <a:ext cx="10725785" cy="1536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525"/>
                <a:gridCol w="1167765"/>
                <a:gridCol w="1336040"/>
                <a:gridCol w="2535555"/>
                <a:gridCol w="1350645"/>
                <a:gridCol w="721995"/>
                <a:gridCol w="1125855"/>
                <a:gridCol w="1335405"/>
              </a:tblGrid>
              <a:tr h="3759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分项说明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3751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入口形象墙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1.72*2.9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底层处理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龙骨、欧松板、石膏板、墙布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5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17830">
                <a:tc vMerge="1">
                  <a:tcPr>
                    <a:solidFill>
                      <a:schemeClr val="bg2"/>
                    </a:solidFill>
                  </a:tcPr>
                </a:tc>
                <a:tc vMerge="1"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发光字、灯箱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亚克力、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据设计稿统计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 vMerge="1">
                  <a:tcPr>
                    <a:solidFill>
                      <a:schemeClr val="bg2"/>
                    </a:solidFill>
                  </a:tcPr>
                </a:tc>
                <a:tc vMerge="1"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定时开关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6097" y="0"/>
            <a:ext cx="8888818" cy="6845857"/>
            <a:chOff x="3226097" y="0"/>
            <a:chExt cx="8888818" cy="68458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63" b="12093"/>
            <a:stretch>
              <a:fillRect/>
            </a:stretch>
          </p:blipFill>
          <p:spPr>
            <a:xfrm>
              <a:off x="3226097" y="0"/>
              <a:ext cx="8888818" cy="6845857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 rot="5400000">
              <a:off x="7929880" y="4371340"/>
              <a:ext cx="1178560" cy="5588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01443" y="3580361"/>
              <a:ext cx="1170513" cy="830997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②工法展示墙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外墙构造做法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内墙构造做法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入户门及门锁展示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系统窗展示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材料展示区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连接符: 肘形 25"/>
            <p:cNvCxnSpPr/>
            <p:nvPr/>
          </p:nvCxnSpPr>
          <p:spPr>
            <a:xfrm rot="16200000" flipV="1">
              <a:off x="8154310" y="4401738"/>
              <a:ext cx="342900" cy="330919"/>
            </a:xfrm>
            <a:prstGeom prst="bentConnector3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522857" y="1403221"/>
            <a:ext cx="3754331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circleNumDbPlain" startAt="2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工法展示墙：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外墙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内墙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入户门及门锁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系统窗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60" y="2373528"/>
            <a:ext cx="2653384" cy="1492160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1089198" y="5861090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工法展示墙参考示意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06" y="2332856"/>
            <a:ext cx="2724833" cy="153271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605825" y="3474807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实景现状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箭头: 右 46"/>
          <p:cNvSpPr/>
          <p:nvPr/>
        </p:nvSpPr>
        <p:spPr>
          <a:xfrm>
            <a:off x="3481497" y="3037130"/>
            <a:ext cx="361735" cy="3122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6"/>
            </p:custDataLst>
          </p:nvPr>
        </p:nvGraphicFramePr>
        <p:xfrm>
          <a:off x="605790" y="5112385"/>
          <a:ext cx="10956925" cy="154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7290"/>
                <a:gridCol w="1066165"/>
                <a:gridCol w="1329690"/>
                <a:gridCol w="2936875"/>
                <a:gridCol w="1287145"/>
                <a:gridCol w="645160"/>
                <a:gridCol w="1150620"/>
                <a:gridCol w="1363980"/>
              </a:tblGrid>
              <a:tr h="3759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分项说明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4544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主要工艺工法展示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3.4*2.6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底层处理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龙骨、欧松板、石膏板、墙布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8.84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14020">
                <a:tc vMerge="1">
                  <a:tcPr>
                    <a:solidFill>
                      <a:schemeClr val="bg2"/>
                    </a:solidFill>
                  </a:tcPr>
                </a:tc>
                <a:tc vMerge="1"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发光字、橱窗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亚克力、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灯、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精工不锈钢橱窗、钢化玻璃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据设计稿统计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 vMerge="1">
                  <a:tcPr>
                    <a:solidFill>
                      <a:schemeClr val="bg2"/>
                    </a:solidFill>
                  </a:tcPr>
                </a:tc>
                <a:tc vMerge="1"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定时开关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未标题-1-02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80010"/>
            <a:ext cx="11370310" cy="6697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26097" y="0"/>
            <a:ext cx="8888818" cy="6845857"/>
            <a:chOff x="3226097" y="0"/>
            <a:chExt cx="8888818" cy="68458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63" b="12093"/>
            <a:stretch>
              <a:fillRect/>
            </a:stretch>
          </p:blipFill>
          <p:spPr>
            <a:xfrm>
              <a:off x="3226097" y="0"/>
              <a:ext cx="8888818" cy="6845857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7596422" y="4770797"/>
              <a:ext cx="148167" cy="148167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76136" y="4637185"/>
              <a:ext cx="7185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③窗内养鱼场景展示</a:t>
              </a:r>
              <a:endPara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（屋内摆放展示不用上墙）</a:t>
              </a:r>
              <a:endParaRPr lang="zh-CN" altLang="en-US" sz="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  窗内养鱼场景展示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3864" y="6028512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窗展示场景参考示意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pic>
        <p:nvPicPr>
          <p:cNvPr id="2" name="窗户养鱼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5803" y="1861423"/>
            <a:ext cx="2385349" cy="4240621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custDataLst>
              <p:tags r:id="rId7"/>
            </p:custDataLst>
          </p:nvPr>
        </p:nvGraphicFramePr>
        <p:xfrm>
          <a:off x="675005" y="5937885"/>
          <a:ext cx="10470515" cy="686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330"/>
                <a:gridCol w="1610360"/>
                <a:gridCol w="2921635"/>
                <a:gridCol w="1358900"/>
                <a:gridCol w="681355"/>
                <a:gridCol w="1214755"/>
                <a:gridCol w="1440180"/>
              </a:tblGrid>
              <a:tr h="3575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8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新增鱼缸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1.2*0.45*1.5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米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厂供窗扇，定做玻璃及柜体、配备净化器、循环泵、微景观、观赏鱼</a:t>
                      </a:r>
                      <a:endParaRPr 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63" b="12093"/>
          <a:stretch>
            <a:fillRect/>
          </a:stretch>
        </p:blipFill>
        <p:spPr>
          <a:xfrm>
            <a:off x="2083435" y="117475"/>
            <a:ext cx="8241665" cy="634746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711190" y="5026025"/>
            <a:ext cx="986155" cy="21526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④阳台尺寸提示</a:t>
            </a:r>
            <a:endParaRPr lang="zh-CN" altLang="en-US" sz="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  阳台尺寸提示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95" y="1995170"/>
            <a:ext cx="2275205" cy="303085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05790" y="5614670"/>
          <a:ext cx="1134237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210"/>
                <a:gridCol w="2145030"/>
                <a:gridCol w="3326765"/>
                <a:gridCol w="1084580"/>
                <a:gridCol w="737870"/>
                <a:gridCol w="1315720"/>
                <a:gridCol w="1560195"/>
              </a:tblGrid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卖点立牌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0.28*0.32*1.3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米（左）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香槟金色不锈钢支架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彩色打印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0.5*1.6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米（右）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钢化玻璃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支架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套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605976" y="4450436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放置提示立牌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阳台进深尺寸公示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11485" y="1995170"/>
            <a:ext cx="1355725" cy="3058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 l="50386"/>
          <a:stretch>
            <a:fillRect/>
          </a:stretch>
        </p:blipFill>
        <p:spPr>
          <a:xfrm>
            <a:off x="8993505" y="2006600"/>
            <a:ext cx="1511935" cy="3047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63" b="12093"/>
          <a:stretch>
            <a:fillRect/>
          </a:stretch>
        </p:blipFill>
        <p:spPr>
          <a:xfrm>
            <a:off x="3226097" y="0"/>
            <a:ext cx="8888818" cy="6845857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应用展示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2596" y="5130321"/>
            <a:ext cx="3779296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应用亮点示意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数字化手段展示透明的匠心，二维码扫码即可浏览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7804701" y="2862404"/>
            <a:ext cx="894080" cy="711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81791" y="2857837"/>
            <a:ext cx="619032" cy="46166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en-US" altLang="zh-CN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应用展示</a:t>
            </a:r>
            <a:endParaRPr lang="en-US" altLang="zh-CN" sz="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（墙面）</a:t>
            </a:r>
            <a:endParaRPr lang="zh-CN" altLang="en-US" sz="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连接符: 肘形 5"/>
          <p:cNvCxnSpPr>
            <a:endCxn id="5" idx="0"/>
          </p:cNvCxnSpPr>
          <p:nvPr/>
        </p:nvCxnSpPr>
        <p:spPr>
          <a:xfrm rot="10800000" flipV="1">
            <a:off x="7891307" y="2749067"/>
            <a:ext cx="286782" cy="108770"/>
          </a:xfrm>
          <a:prstGeom prst="bentConnector2">
            <a:avLst/>
          </a:prstGeom>
          <a:ln w="190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18" y="1973048"/>
            <a:ext cx="4053974" cy="22803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210" y="4033784"/>
            <a:ext cx="1046060" cy="9170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799" y="4058464"/>
            <a:ext cx="917001" cy="9170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9470" y="4058464"/>
            <a:ext cx="917001" cy="9170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>
            <p:custDataLst>
              <p:tags r:id="rId8"/>
            </p:custDataLst>
          </p:nvPr>
        </p:nvGraphicFramePr>
        <p:xfrm>
          <a:off x="960120" y="5957570"/>
          <a:ext cx="10470515" cy="686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330"/>
                <a:gridCol w="1610360"/>
                <a:gridCol w="2921635"/>
                <a:gridCol w="1358900"/>
                <a:gridCol w="681355"/>
                <a:gridCol w="1214755"/>
                <a:gridCol w="1440180"/>
              </a:tblGrid>
              <a:tr h="3575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优化建议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8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智能触控屏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75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寸（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164*92cm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触控屏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+32G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内存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安卓系统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63" b="12093"/>
          <a:stretch>
            <a:fillRect/>
          </a:stretch>
        </p:blipFill>
        <p:spPr>
          <a:xfrm>
            <a:off x="3226097" y="0"/>
            <a:ext cx="8888818" cy="68458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7" b="32492"/>
          <a:stretch>
            <a:fillRect/>
          </a:stretch>
        </p:blipFill>
        <p:spPr>
          <a:xfrm rot="5400000">
            <a:off x="912218" y="3997364"/>
            <a:ext cx="2317162" cy="2454074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22857" y="1403221"/>
            <a:ext cx="3754331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  地暖做法展示（在原基础上优化）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7803" y="6325232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参考示意（标牌、提示牌清晰）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4812" y="829488"/>
            <a:ext cx="3026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㎡工艺样板间展示优化建议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5"/>
          <a:stretch>
            <a:fillRect/>
          </a:stretch>
        </p:blipFill>
        <p:spPr>
          <a:xfrm>
            <a:off x="821241" y="1854205"/>
            <a:ext cx="2426872" cy="1704152"/>
          </a:xfrm>
          <a:prstGeom prst="rect">
            <a:avLst/>
          </a:prstGeom>
        </p:spPr>
      </p:pic>
      <p:sp>
        <p:nvSpPr>
          <p:cNvPr id="8" name="箭头: 右 7"/>
          <p:cNvSpPr/>
          <p:nvPr/>
        </p:nvSpPr>
        <p:spPr>
          <a:xfrm rot="5400000">
            <a:off x="1853809" y="3843643"/>
            <a:ext cx="361735" cy="3122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9063" y="3549609"/>
            <a:ext cx="2818700" cy="323708"/>
          </a:xfrm>
          <a:prstGeom prst="rect">
            <a:avLst/>
          </a:prstGeom>
          <a:noFill/>
          <a:ln w="19050">
            <a:noFill/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实景现状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2693" y="2880546"/>
            <a:ext cx="492929" cy="33855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⑥地暖做法</a:t>
            </a:r>
            <a:endParaRPr lang="en-US" altLang="zh-CN" sz="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4281" y="48653"/>
            <a:ext cx="11703438" cy="590292"/>
            <a:chOff x="244281" y="48653"/>
            <a:chExt cx="11703438" cy="59029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281" y="99229"/>
              <a:ext cx="1361235" cy="4891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5563" y="48653"/>
              <a:ext cx="1442156" cy="590292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>
            <p:custDataLst>
              <p:tags r:id="rId6"/>
            </p:custDataLst>
          </p:nvPr>
        </p:nvGraphicFramePr>
        <p:xfrm>
          <a:off x="821055" y="5957570"/>
          <a:ext cx="10609580" cy="686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840"/>
                <a:gridCol w="1631950"/>
                <a:gridCol w="2960370"/>
                <a:gridCol w="1376680"/>
                <a:gridCol w="690245"/>
                <a:gridCol w="1231265"/>
                <a:gridCol w="1459230"/>
              </a:tblGrid>
              <a:tr h="3575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优化内容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尺寸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材质说明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数量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单位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单价（元）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总价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89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标识牌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30*14cm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亚克力背喷</a:t>
                      </a:r>
                      <a:endParaRPr 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据设计确定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844*129"/>
  <p:tag name="TABLE_ENDDRAG_RECT" val="65*392*844*129"/>
</p:tagLst>
</file>

<file path=ppt/tags/tag10.xml><?xml version="1.0" encoding="utf-8"?>
<p:tagLst xmlns:p="http://schemas.openxmlformats.org/presentationml/2006/main">
  <p:tag name="TABLE_ENDDRAG_ORIGIN_RECT" val="924*507"/>
  <p:tag name="TABLE_ENDDRAG_RECT" val="23*20*924*507"/>
</p:tagLst>
</file>

<file path=ppt/tags/tag2.xml><?xml version="1.0" encoding="utf-8"?>
<p:tagLst xmlns:p="http://schemas.openxmlformats.org/presentationml/2006/main">
  <p:tag name="TABLE_ENDDRAG_ORIGIN_RECT" val="862*120"/>
  <p:tag name="TABLE_ENDDRAG_RECT" val="47*402*862*120"/>
</p:tagLst>
</file>

<file path=ppt/tags/tag3.xml><?xml version="1.0" encoding="utf-8"?>
<p:tagLst xmlns:p="http://schemas.openxmlformats.org/presentationml/2006/main">
  <p:tag name="TABLE_ENDDRAG_ORIGIN_RECT" val="824*54"/>
  <p:tag name="TABLE_ENDDRAG_RECT" val="47*442*824*54"/>
</p:tagLst>
</file>

<file path=ppt/tags/tag4.xml><?xml version="1.0" encoding="utf-8"?>
<p:tagLst xmlns:p="http://schemas.openxmlformats.org/presentationml/2006/main">
  <p:tag name="TABLE_ENDDRAG_ORIGIN_RECT" val="893*66"/>
  <p:tag name="TABLE_ENDDRAG_RECT" val="47*442*893*67"/>
</p:tagLst>
</file>

<file path=ppt/tags/tag5.xml><?xml version="1.0" encoding="utf-8"?>
<p:tagLst xmlns:p="http://schemas.openxmlformats.org/presentationml/2006/main">
  <p:tag name="TABLE_ENDDRAG_ORIGIN_RECT" val="824*54"/>
  <p:tag name="TABLE_ENDDRAG_RECT" val="47*442*824*54"/>
</p:tagLst>
</file>

<file path=ppt/tags/tag6.xml><?xml version="1.0" encoding="utf-8"?>
<p:tagLst xmlns:p="http://schemas.openxmlformats.org/presentationml/2006/main">
  <p:tag name="TABLE_ENDDRAG_ORIGIN_RECT" val="824*54"/>
  <p:tag name="TABLE_ENDDRAG_RECT" val="47*442*824*54"/>
</p:tagLst>
</file>

<file path=ppt/tags/tag7.xml><?xml version="1.0" encoding="utf-8"?>
<p:tagLst xmlns:p="http://schemas.openxmlformats.org/presentationml/2006/main">
  <p:tag name="TABLE_ENDDRAG_ORIGIN_RECT" val="824*54"/>
  <p:tag name="TABLE_ENDDRAG_RECT" val="47*442*824*54"/>
</p:tagLst>
</file>

<file path=ppt/tags/tag8.xml><?xml version="1.0" encoding="utf-8"?>
<p:tagLst xmlns:p="http://schemas.openxmlformats.org/presentationml/2006/main">
  <p:tag name="TABLE_ENDDRAG_ORIGIN_RECT" val="893*66"/>
  <p:tag name="TABLE_ENDDRAG_RECT" val="47*442*893*67"/>
</p:tagLst>
</file>

<file path=ppt/tags/tag9.xml><?xml version="1.0" encoding="utf-8"?>
<p:tagLst xmlns:p="http://schemas.openxmlformats.org/presentationml/2006/main">
  <p:tag name="TABLE_ENDDRAG_ORIGIN_RECT" val="893*66"/>
  <p:tag name="TABLE_ENDDRAG_RECT" val="47*442*893*6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2349</Words>
  <Application>WPS 演示</Application>
  <PresentationFormat>宽屏</PresentationFormat>
  <Paragraphs>800</Paragraphs>
  <Slides>13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楷体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宁 周</dc:creator>
  <cp:lastModifiedBy>现实的理想者</cp:lastModifiedBy>
  <cp:revision>66</cp:revision>
  <dcterms:created xsi:type="dcterms:W3CDTF">2025-06-20T10:14:00Z</dcterms:created>
  <dcterms:modified xsi:type="dcterms:W3CDTF">2025-07-07T07:41:45Z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3ED0F06A47C3431799C704BAA9C42330_13</vt:lpwstr>
  </property>
  <property fmtid="{D5CDD505-2E9C-101B-9397-08002B2CF9AE}" pid="3" name="KSOProductBuildVer">
    <vt:lpwstr>2052-12.1.0.21915</vt:lpwstr>
  </property>
</Properties>
</file>